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2" r:id="rId6"/>
    <p:sldId id="260" r:id="rId7"/>
    <p:sldId id="263" r:id="rId8"/>
    <p:sldId id="264" r:id="rId9"/>
  </p:sldIdLst>
  <p:sldSz cx="18288000" cy="10287000"/>
  <p:notesSz cx="6858000" cy="9144000"/>
  <p:embeddedFontLst>
    <p:embeddedFont>
      <p:font typeface="Computer Says No" panose="020B0604020202020204" charset="0"/>
      <p:regular r:id="rId10"/>
    </p:embeddedFont>
    <p:embeddedFont>
      <p:font typeface="Poppins Bold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Poppins" panose="020B0604020202020204" charset="0"/>
      <p:regular r:id="rId16"/>
    </p:embeddedFont>
    <p:embeddedFont>
      <p:font typeface="Poppins Medium" panose="020B0604020202020204" charset="0"/>
      <p:regular r:id="rId17"/>
    </p:embeddedFont>
    <p:embeddedFont>
      <p:font typeface="Poppins Light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2" d="100"/>
          <a:sy n="32" d="100"/>
        </p:scale>
        <p:origin x="53" y="8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1.sv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576678" y="61722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268070" y="-2818506"/>
            <a:ext cx="4825046" cy="4219769"/>
          </a:xfrm>
          <a:custGeom>
            <a:avLst/>
            <a:gdLst/>
            <a:ahLst/>
            <a:cxnLst/>
            <a:rect l="l" t="t" r="r" b="b"/>
            <a:pathLst>
              <a:path w="4825046" h="4219769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61481" y="-41148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-1246220" y="9571878"/>
            <a:ext cx="6926813" cy="485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2714">
                <a:solidFill>
                  <a:srgbClr val="FFFFFF"/>
                </a:solidFill>
                <a:latin typeface="Poppins"/>
              </a:rPr>
              <a:t> Nada Mostafa</a:t>
            </a:r>
          </a:p>
        </p:txBody>
      </p:sp>
      <p:sp>
        <p:nvSpPr>
          <p:cNvPr id="7" name="Freeform 7"/>
          <p:cNvSpPr/>
          <p:nvPr/>
        </p:nvSpPr>
        <p:spPr>
          <a:xfrm>
            <a:off x="-391635" y="1333816"/>
            <a:ext cx="3948234" cy="1724379"/>
          </a:xfrm>
          <a:custGeom>
            <a:avLst/>
            <a:gdLst/>
            <a:ahLst/>
            <a:cxnLst/>
            <a:rect l="l" t="t" r="r" b="b"/>
            <a:pathLst>
              <a:path w="3948234" h="1724379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601689" y="8426785"/>
            <a:ext cx="4729467" cy="4047169"/>
          </a:xfrm>
          <a:custGeom>
            <a:avLst/>
            <a:gdLst/>
            <a:ahLst/>
            <a:cxnLst/>
            <a:rect l="l" t="t" r="r" b="b"/>
            <a:pathLst>
              <a:path w="4729467" h="4047169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66580" y="5686425"/>
            <a:ext cx="9628027" cy="237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12000" dirty="0">
                <a:solidFill>
                  <a:srgbClr val="6866E1"/>
                </a:solidFill>
                <a:latin typeface="Computer Says No"/>
              </a:rPr>
              <a:t>COMBINATION USING DECREASE AND CONQUER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66580" y="3872176"/>
            <a:ext cx="9209777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7"/>
              </a:lnSpc>
            </a:pPr>
            <a:r>
              <a:rPr lang="en-US" sz="7148" dirty="0">
                <a:solidFill>
                  <a:schemeClr val="bg1"/>
                </a:solidFill>
                <a:latin typeface="Computer Says No"/>
              </a:rPr>
              <a:t>ANALYSIS AND DESIGN OF ALGORITHM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10209370" y="1348920"/>
            <a:ext cx="8078630" cy="11840963"/>
          </a:xfrm>
          <a:custGeom>
            <a:avLst/>
            <a:gdLst/>
            <a:ahLst/>
            <a:cxnLst/>
            <a:rect l="l" t="t" r="r" b="b"/>
            <a:pathLst>
              <a:path w="8078630" h="11840963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07851" y="1222001"/>
            <a:ext cx="8551449" cy="6896330"/>
          </a:xfrm>
          <a:custGeom>
            <a:avLst/>
            <a:gdLst/>
            <a:ahLst/>
            <a:cxnLst/>
            <a:rect l="l" t="t" r="r" b="b"/>
            <a:pathLst>
              <a:path w="8551449" h="6896330">
                <a:moveTo>
                  <a:pt x="0" y="0"/>
                </a:moveTo>
                <a:lnTo>
                  <a:pt x="8551449" y="0"/>
                </a:lnTo>
                <a:lnTo>
                  <a:pt x="8551449" y="6896330"/>
                </a:lnTo>
                <a:lnTo>
                  <a:pt x="0" y="6896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66800" y="2415083"/>
            <a:ext cx="7242648" cy="1509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 dirty="0">
                <a:solidFill>
                  <a:srgbClr val="6866E1"/>
                </a:solidFill>
                <a:latin typeface="Computer Says No"/>
              </a:rPr>
              <a:t>COMBINATION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78720" y="3686660"/>
            <a:ext cx="6920791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Poppins Light"/>
              </a:rPr>
              <a:t>The problem is to generate all possible combinations of length k from a given list n.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1578768" y="6036768"/>
            <a:ext cx="692074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578720" y="6474918"/>
            <a:ext cx="4832640" cy="502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26"/>
              </a:lnSpc>
            </a:pPr>
            <a:r>
              <a:rPr lang="en-US" sz="2733">
                <a:solidFill>
                  <a:srgbClr val="FFFFFF"/>
                </a:solidFill>
                <a:latin typeface="Poppins Medium"/>
              </a:rPr>
              <a:t>Definition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78772" y="7166070"/>
            <a:ext cx="11005158" cy="214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Poppins Light"/>
              </a:rPr>
              <a:t>A mathematical algorithm used to calculate the possible number of arrangements of a group of objects where the selection order does not matter</a:t>
            </a:r>
          </a:p>
          <a:p>
            <a:pPr>
              <a:lnSpc>
                <a:spcPts val="4200"/>
              </a:lnSpc>
            </a:pPr>
            <a:endParaRPr lang="en-US" sz="3000" dirty="0">
              <a:solidFill>
                <a:srgbClr val="FFFFFF"/>
              </a:solidFill>
              <a:latin typeface="Poppins Light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3726" y="2819660"/>
            <a:ext cx="6988487" cy="5595357"/>
          </a:xfrm>
          <a:custGeom>
            <a:avLst/>
            <a:gdLst/>
            <a:ahLst/>
            <a:cxnLst/>
            <a:rect l="l" t="t" r="r" b="b"/>
            <a:pathLst>
              <a:path w="6988487" h="5595357">
                <a:moveTo>
                  <a:pt x="0" y="0"/>
                </a:moveTo>
                <a:lnTo>
                  <a:pt x="6988488" y="0"/>
                </a:lnTo>
                <a:lnTo>
                  <a:pt x="6988488" y="5595358"/>
                </a:lnTo>
                <a:lnTo>
                  <a:pt x="0" y="5595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070435" y="6163285"/>
            <a:ext cx="2668682" cy="680410"/>
            <a:chOff x="0" y="0"/>
            <a:chExt cx="702863" cy="1792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02863" cy="179203"/>
            </a:xfrm>
            <a:custGeom>
              <a:avLst/>
              <a:gdLst/>
              <a:ahLst/>
              <a:cxnLst/>
              <a:rect l="l" t="t" r="r" b="b"/>
              <a:pathLst>
                <a:path w="702863" h="179203">
                  <a:moveTo>
                    <a:pt x="0" y="0"/>
                  </a:moveTo>
                  <a:lnTo>
                    <a:pt x="702863" y="0"/>
                  </a:lnTo>
                  <a:lnTo>
                    <a:pt x="702863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702863" cy="283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3706"/>
                </a:lnSpc>
                <a:spcBef>
                  <a:spcPct val="0"/>
                </a:spcBef>
              </a:pPr>
              <a:r>
                <a:rPr lang="en-US" sz="2288" dirty="0">
                  <a:solidFill>
                    <a:srgbClr val="FFFFFF"/>
                  </a:solidFill>
                  <a:latin typeface="Poppins Light"/>
                </a:rPr>
                <a:t>Decrease by One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4135996" y="-2163135"/>
            <a:ext cx="6613789" cy="5640759"/>
          </a:xfrm>
          <a:custGeom>
            <a:avLst/>
            <a:gdLst/>
            <a:ahLst/>
            <a:cxnLst/>
            <a:rect l="l" t="t" r="r" b="b"/>
            <a:pathLst>
              <a:path w="6613789" h="564075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148635" y="1768530"/>
            <a:ext cx="8512282" cy="1230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235"/>
              </a:lnSpc>
              <a:spcBef>
                <a:spcPct val="0"/>
              </a:spcBef>
            </a:pPr>
            <a:r>
              <a:rPr lang="en-US" sz="11438" dirty="0">
                <a:solidFill>
                  <a:srgbClr val="6866E1"/>
                </a:solidFill>
                <a:latin typeface="Computer Says No"/>
              </a:rPr>
              <a:t>STRATEGY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84048" y="3170530"/>
            <a:ext cx="8105145" cy="1811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60"/>
              </a:lnSpc>
            </a:pPr>
            <a:r>
              <a:rPr lang="en-US" sz="3000" dirty="0">
                <a:solidFill>
                  <a:srgbClr val="FFFFFF"/>
                </a:solidFill>
                <a:latin typeface="Poppins Light"/>
              </a:rPr>
              <a:t>The strategy used in the provided code is decrease and conquer. </a:t>
            </a:r>
          </a:p>
          <a:p>
            <a:pPr>
              <a:lnSpc>
                <a:spcPts val="4860"/>
              </a:lnSpc>
            </a:pPr>
            <a:endParaRPr lang="en-US" sz="3000" dirty="0">
              <a:solidFill>
                <a:srgbClr val="FFFFFF"/>
              </a:solidFill>
              <a:latin typeface="Poppins Light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8070435" y="6948947"/>
            <a:ext cx="3128575" cy="680410"/>
            <a:chOff x="0" y="0"/>
            <a:chExt cx="823987" cy="1792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3987" cy="179203"/>
            </a:xfrm>
            <a:custGeom>
              <a:avLst/>
              <a:gdLst/>
              <a:ahLst/>
              <a:cxnLst/>
              <a:rect l="l" t="t" r="r" b="b"/>
              <a:pathLst>
                <a:path w="823987" h="179203">
                  <a:moveTo>
                    <a:pt x="0" y="0"/>
                  </a:moveTo>
                  <a:lnTo>
                    <a:pt x="823987" y="0"/>
                  </a:lnTo>
                  <a:lnTo>
                    <a:pt x="823987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823987" cy="283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3706"/>
                </a:lnSpc>
                <a:spcBef>
                  <a:spcPct val="0"/>
                </a:spcBef>
              </a:pPr>
              <a:r>
                <a:rPr lang="en-US" sz="2288" dirty="0">
                  <a:solidFill>
                    <a:srgbClr val="FFFFFF"/>
                  </a:solidFill>
                  <a:latin typeface="Poppins Light"/>
                </a:rPr>
                <a:t>Decrease by Factor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984048" y="8665845"/>
            <a:ext cx="8105145" cy="59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60"/>
              </a:lnSpc>
            </a:pPr>
            <a:r>
              <a:rPr lang="en-US" sz="3000" dirty="0">
                <a:solidFill>
                  <a:srgbClr val="FFFFFF"/>
                </a:solidFill>
                <a:latin typeface="Poppins Light"/>
              </a:rPr>
              <a:t>the code </a:t>
            </a:r>
            <a:r>
              <a:rPr lang="en-US" sz="3000" dirty="0" err="1">
                <a:solidFill>
                  <a:srgbClr val="FFFFFF"/>
                </a:solidFill>
                <a:latin typeface="Poppins Light"/>
              </a:rPr>
              <a:t>i</a:t>
            </a:r>
            <a:r>
              <a:rPr lang="en-US" sz="3000" dirty="0">
                <a:solidFill>
                  <a:srgbClr val="FFFFFF"/>
                </a:solidFill>
                <a:latin typeface="Poppins Light"/>
              </a:rPr>
              <a:t> used is using decrease by one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84048" y="4597950"/>
            <a:ext cx="9275252" cy="1136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35"/>
              </a:lnSpc>
            </a:pPr>
            <a:r>
              <a:rPr lang="en-US" sz="2799" dirty="0">
                <a:solidFill>
                  <a:srgbClr val="FFFFFF"/>
                </a:solidFill>
                <a:latin typeface="Poppins"/>
              </a:rPr>
              <a:t>there are 3 types of decrease and conquer which are: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8070435" y="7734608"/>
            <a:ext cx="2668682" cy="680410"/>
            <a:chOff x="0" y="0"/>
            <a:chExt cx="702863" cy="17920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02863" cy="179203"/>
            </a:xfrm>
            <a:custGeom>
              <a:avLst/>
              <a:gdLst/>
              <a:ahLst/>
              <a:cxnLst/>
              <a:rect l="l" t="t" r="r" b="b"/>
              <a:pathLst>
                <a:path w="702863" h="179203">
                  <a:moveTo>
                    <a:pt x="0" y="0"/>
                  </a:moveTo>
                  <a:lnTo>
                    <a:pt x="702863" y="0"/>
                  </a:lnTo>
                  <a:lnTo>
                    <a:pt x="702863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104775"/>
              <a:ext cx="702863" cy="283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3706"/>
                </a:lnSpc>
                <a:spcBef>
                  <a:spcPct val="0"/>
                </a:spcBef>
              </a:pPr>
              <a:r>
                <a:rPr lang="en-US" sz="2288" dirty="0">
                  <a:solidFill>
                    <a:srgbClr val="FFFFFF"/>
                  </a:solidFill>
                  <a:latin typeface="Poppins Light"/>
                </a:rPr>
                <a:t>Decrease by Half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4186" y="406589"/>
            <a:ext cx="5663471" cy="9510914"/>
            <a:chOff x="0" y="0"/>
            <a:chExt cx="6125608" cy="10287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25608" cy="10287000"/>
            </a:xfrm>
            <a:custGeom>
              <a:avLst/>
              <a:gdLst/>
              <a:ahLst/>
              <a:cxnLst/>
              <a:rect l="l" t="t" r="r" b="b"/>
              <a:pathLst>
                <a:path w="6125608" h="10287000">
                  <a:moveTo>
                    <a:pt x="6125607" y="762"/>
                  </a:moveTo>
                  <a:cubicBezTo>
                    <a:pt x="6122708" y="20447"/>
                    <a:pt x="6120080" y="40132"/>
                    <a:pt x="6116909" y="59690"/>
                  </a:cubicBezTo>
                  <a:cubicBezTo>
                    <a:pt x="6048861" y="485521"/>
                    <a:pt x="5980722" y="911225"/>
                    <a:pt x="5912674" y="1337056"/>
                  </a:cubicBezTo>
                  <a:cubicBezTo>
                    <a:pt x="5812097" y="1966722"/>
                    <a:pt x="5711791" y="2596388"/>
                    <a:pt x="5611123" y="3225927"/>
                  </a:cubicBezTo>
                  <a:cubicBezTo>
                    <a:pt x="5487440" y="3999103"/>
                    <a:pt x="5363395" y="4772152"/>
                    <a:pt x="5239712" y="5545328"/>
                  </a:cubicBezTo>
                  <a:cubicBezTo>
                    <a:pt x="5133155" y="6211443"/>
                    <a:pt x="5026778" y="6877558"/>
                    <a:pt x="4920311" y="7543800"/>
                  </a:cubicBezTo>
                  <a:cubicBezTo>
                    <a:pt x="4826802" y="8129016"/>
                    <a:pt x="4733473" y="8714105"/>
                    <a:pt x="4639783" y="9299194"/>
                  </a:cubicBezTo>
                  <a:cubicBezTo>
                    <a:pt x="4587138" y="9628251"/>
                    <a:pt x="4534041" y="9957181"/>
                    <a:pt x="4481124" y="10286238"/>
                  </a:cubicBezTo>
                  <a:cubicBezTo>
                    <a:pt x="2996115" y="10286238"/>
                    <a:pt x="1511196" y="10286111"/>
                    <a:pt x="26277" y="10287000"/>
                  </a:cubicBezTo>
                  <a:cubicBezTo>
                    <a:pt x="4802" y="10287000"/>
                    <a:pt x="0" y="10280269"/>
                    <a:pt x="0" y="10250043"/>
                  </a:cubicBezTo>
                  <a:cubicBezTo>
                    <a:pt x="544" y="6845681"/>
                    <a:pt x="544" y="3441319"/>
                    <a:pt x="0" y="36957"/>
                  </a:cubicBezTo>
                  <a:cubicBezTo>
                    <a:pt x="0" y="6731"/>
                    <a:pt x="4802" y="0"/>
                    <a:pt x="26277" y="0"/>
                  </a:cubicBezTo>
                  <a:cubicBezTo>
                    <a:pt x="2059387" y="762"/>
                    <a:pt x="4092497" y="762"/>
                    <a:pt x="6125607" y="762"/>
                  </a:cubicBezTo>
                  <a:close/>
                </a:path>
              </a:pathLst>
            </a:custGeom>
            <a:blipFill>
              <a:blip r:embed="rId2"/>
              <a:stretch>
                <a:fillRect l="-75793" r="-75793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6397433" y="987614"/>
            <a:ext cx="8652476" cy="1032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934"/>
              </a:lnSpc>
              <a:spcBef>
                <a:spcPct val="0"/>
              </a:spcBef>
            </a:pPr>
            <a:r>
              <a:rPr lang="en-US" sz="9631" dirty="0">
                <a:solidFill>
                  <a:srgbClr val="6866E1"/>
                </a:solidFill>
                <a:latin typeface="Computer Says No"/>
              </a:rPr>
              <a:t>IMPLEMENTATION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868858" y="7429500"/>
            <a:ext cx="4224398" cy="3231550"/>
          </a:xfrm>
          <a:custGeom>
            <a:avLst/>
            <a:gdLst/>
            <a:ahLst/>
            <a:cxnLst/>
            <a:rect l="l" t="t" r="r" b="b"/>
            <a:pathLst>
              <a:path w="4224398" h="3231550">
                <a:moveTo>
                  <a:pt x="4224398" y="0"/>
                </a:moveTo>
                <a:lnTo>
                  <a:pt x="0" y="0"/>
                </a:lnTo>
                <a:lnTo>
                  <a:pt x="0" y="3231550"/>
                </a:lnTo>
                <a:lnTo>
                  <a:pt x="4224398" y="3231550"/>
                </a:lnTo>
                <a:lnTo>
                  <a:pt x="422439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723671" y="-35558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825457">
            <a:off x="-1911821" y="9152427"/>
            <a:ext cx="9971383" cy="4202938"/>
          </a:xfrm>
          <a:custGeom>
            <a:avLst/>
            <a:gdLst/>
            <a:ahLst/>
            <a:cxnLst/>
            <a:rect l="l" t="t" r="r" b="b"/>
            <a:pathLst>
              <a:path w="9971383" h="4202938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397433" y="2733937"/>
            <a:ext cx="15647013" cy="5770183"/>
          </a:xfrm>
          <a:custGeom>
            <a:avLst/>
            <a:gdLst/>
            <a:ahLst/>
            <a:cxnLst/>
            <a:rect l="l" t="t" r="r" b="b"/>
            <a:pathLst>
              <a:path w="15647013" h="5770183">
                <a:moveTo>
                  <a:pt x="0" y="0"/>
                </a:moveTo>
                <a:lnTo>
                  <a:pt x="15647013" y="0"/>
                </a:lnTo>
                <a:lnTo>
                  <a:pt x="15647013" y="5770183"/>
                </a:lnTo>
                <a:lnTo>
                  <a:pt x="0" y="57701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90" r="-16206" b="-1159"/>
            </a:stretch>
          </a:blipFill>
        </p:spPr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620763">
            <a:off x="-429086" y="-676113"/>
            <a:ext cx="8987203" cy="4150026"/>
          </a:xfrm>
          <a:custGeom>
            <a:avLst/>
            <a:gdLst/>
            <a:ahLst/>
            <a:cxnLst/>
            <a:rect l="l" t="t" r="r" b="b"/>
            <a:pathLst>
              <a:path w="8987203" h="4150026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92146" y="1213800"/>
            <a:ext cx="14684628" cy="7859399"/>
          </a:xfrm>
          <a:custGeom>
            <a:avLst/>
            <a:gdLst/>
            <a:ahLst/>
            <a:cxnLst/>
            <a:rect l="l" t="t" r="r" b="b"/>
            <a:pathLst>
              <a:path w="14684628" h="7859399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 t="-2025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50717" y="4257922"/>
            <a:ext cx="2965916" cy="6828198"/>
          </a:xfrm>
          <a:custGeom>
            <a:avLst/>
            <a:gdLst/>
            <a:ahLst/>
            <a:cxnLst/>
            <a:rect l="l" t="t" r="r" b="b"/>
            <a:pathLst>
              <a:path w="2965916" h="6828198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07017" y="7672021"/>
            <a:ext cx="4171532" cy="3569725"/>
          </a:xfrm>
          <a:custGeom>
            <a:avLst/>
            <a:gdLst/>
            <a:ahLst/>
            <a:cxnLst/>
            <a:rect l="l" t="t" r="r" b="b"/>
            <a:pathLst>
              <a:path w="4171532" h="3569725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337283" y="2327277"/>
            <a:ext cx="11613435" cy="126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VISUALIZATION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742828" y="4128321"/>
            <a:ext cx="10469841" cy="570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2185" lvl="1" indent="-311093">
              <a:lnSpc>
                <a:spcPts val="4668"/>
              </a:lnSpc>
              <a:buFont typeface="Arial"/>
              <a:buChar char="•"/>
            </a:pPr>
            <a:r>
              <a:rPr lang="en-US" sz="2881">
                <a:solidFill>
                  <a:srgbClr val="FFFFFF"/>
                </a:solidFill>
                <a:latin typeface="Poppins"/>
              </a:rPr>
              <a:t>https://pythontutor.com/render.html#mode=display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42828" y="6595006"/>
            <a:ext cx="10469841" cy="1076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9007" lvl="1" indent="-289503">
              <a:lnSpc>
                <a:spcPts val="4344"/>
              </a:lnSpc>
              <a:buFont typeface="Arial"/>
              <a:buChar char="•"/>
            </a:pPr>
            <a:r>
              <a:rPr lang="en-US" sz="2681">
                <a:solidFill>
                  <a:srgbClr val="FFFFFF"/>
                </a:solidFill>
                <a:latin typeface="Poppins Light"/>
              </a:rPr>
              <a:t>https://colab.research.google.com/drive/1afp-lufo5ZG22Np0CSYvdjBF26OQfRtr#scrollTo=B6l82l9izmJE </a:t>
            </a:r>
          </a:p>
        </p:txBody>
      </p:sp>
      <p:sp>
        <p:nvSpPr>
          <p:cNvPr id="9" name="AutoShape 9"/>
          <p:cNvSpPr/>
          <p:nvPr/>
        </p:nvSpPr>
        <p:spPr>
          <a:xfrm flipV="1">
            <a:off x="4412617" y="5774369"/>
            <a:ext cx="11130264" cy="8435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2525894" y="3834856"/>
            <a:ext cx="1886578" cy="1555641"/>
          </a:xfrm>
          <a:custGeom>
            <a:avLst/>
            <a:gdLst/>
            <a:ahLst/>
            <a:cxnLst/>
            <a:rect l="l" t="t" r="r" b="b"/>
            <a:pathLst>
              <a:path w="1886578" h="1555641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812498" y="4111734"/>
            <a:ext cx="1420551" cy="126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 dirty="0">
                <a:solidFill>
                  <a:srgbClr val="6866E1"/>
                </a:solidFill>
                <a:latin typeface="Computer Says No"/>
              </a:rPr>
              <a:t>01</a:t>
            </a:r>
          </a:p>
        </p:txBody>
      </p:sp>
      <p:sp>
        <p:nvSpPr>
          <p:cNvPr id="12" name="Freeform 12"/>
          <p:cNvSpPr/>
          <p:nvPr/>
        </p:nvSpPr>
        <p:spPr>
          <a:xfrm>
            <a:off x="2525894" y="6554525"/>
            <a:ext cx="1886578" cy="1555641"/>
          </a:xfrm>
          <a:custGeom>
            <a:avLst/>
            <a:gdLst/>
            <a:ahLst/>
            <a:cxnLst/>
            <a:rect l="l" t="t" r="r" b="b"/>
            <a:pathLst>
              <a:path w="1886578" h="1555641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812498" y="6831403"/>
            <a:ext cx="1420551" cy="126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 dirty="0">
                <a:solidFill>
                  <a:srgbClr val="6866E1"/>
                </a:solidFill>
                <a:latin typeface="Computer Says No"/>
              </a:rPr>
              <a:t>02</a:t>
            </a:r>
          </a:p>
        </p:txBody>
      </p:sp>
      <p:sp>
        <p:nvSpPr>
          <p:cNvPr id="14" name="Freeform 14"/>
          <p:cNvSpPr/>
          <p:nvPr/>
        </p:nvSpPr>
        <p:spPr>
          <a:xfrm>
            <a:off x="13941740" y="-4440594"/>
            <a:ext cx="8339294" cy="7136224"/>
          </a:xfrm>
          <a:custGeom>
            <a:avLst/>
            <a:gdLst/>
            <a:ahLst/>
            <a:cxnLst/>
            <a:rect l="l" t="t" r="r" b="b"/>
            <a:pathLst>
              <a:path w="8339294" h="713622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811039" y="463618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338661" y="1717088"/>
            <a:ext cx="9610678" cy="114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6866E1"/>
                </a:solidFill>
                <a:latin typeface="Computer Says No"/>
              </a:rPr>
              <a:t>ALGORITHM</a:t>
            </a:r>
          </a:p>
        </p:txBody>
      </p:sp>
      <p:sp>
        <p:nvSpPr>
          <p:cNvPr id="6" name="Freeform 6"/>
          <p:cNvSpPr/>
          <p:nvPr/>
        </p:nvSpPr>
        <p:spPr>
          <a:xfrm>
            <a:off x="2598221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378426" y="3464724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157163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949339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001968" y="4260492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 dirty="0">
                <a:solidFill>
                  <a:srgbClr val="40B8F5"/>
                </a:solidFill>
                <a:latin typeface="Computer Says No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83593" y="4195677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60909" y="4262843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49389" y="4262843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632499" y="6318472"/>
            <a:ext cx="3121512" cy="2154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5"/>
              </a:lnSpc>
            </a:pPr>
            <a:r>
              <a:rPr lang="en-US" sz="2651">
                <a:solidFill>
                  <a:srgbClr val="FFFFFF"/>
                </a:solidFill>
                <a:latin typeface="Poppins Light"/>
              </a:rPr>
              <a:t>Return the list of all generated combinations.</a:t>
            </a:r>
          </a:p>
          <a:p>
            <a:pPr algn="ctr">
              <a:lnSpc>
                <a:spcPts val="4295"/>
              </a:lnSpc>
            </a:pPr>
            <a:endParaRPr lang="en-US" sz="2651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15" name="AutoShape 15"/>
          <p:cNvSpPr/>
          <p:nvPr/>
        </p:nvSpPr>
        <p:spPr>
          <a:xfrm flipV="1">
            <a:off x="12270492" y="4612367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9757846" y="6385147"/>
            <a:ext cx="3502956" cy="2587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for each combination in the "tail," create a new combination by appending the "head" element to it.</a:t>
            </a:r>
          </a:p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Append the new combination to the list of combos.</a:t>
            </a:r>
          </a:p>
          <a:p>
            <a:pPr algn="ctr">
              <a:lnSpc>
                <a:spcPts val="2999"/>
              </a:lnSpc>
            </a:pPr>
            <a:endParaRPr lang="en-US" sz="1851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874334" y="5784151"/>
            <a:ext cx="3121512" cy="428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151" dirty="0">
                <a:solidFill>
                  <a:srgbClr val="5CE5F8"/>
                </a:solidFill>
                <a:latin typeface="Poppins Bold"/>
              </a:rPr>
              <a:t>Recursive Step</a:t>
            </a:r>
          </a:p>
        </p:txBody>
      </p:sp>
      <p:sp>
        <p:nvSpPr>
          <p:cNvPr id="18" name="AutoShape 18"/>
          <p:cNvSpPr/>
          <p:nvPr/>
        </p:nvSpPr>
        <p:spPr>
          <a:xfrm flipV="1">
            <a:off x="8454383" y="4612367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 flipV="1">
            <a:off x="4675646" y="4545201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2200372" y="5760910"/>
            <a:ext cx="3121512" cy="451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7"/>
              </a:lnSpc>
            </a:pPr>
            <a:r>
              <a:rPr lang="en-US" sz="2251" dirty="0">
                <a:solidFill>
                  <a:srgbClr val="5CE5F8"/>
                </a:solidFill>
                <a:latin typeface="Poppins Bold"/>
              </a:rPr>
              <a:t>Base Case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200372" y="6318472"/>
            <a:ext cx="3121512" cy="1974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1"/>
              </a:lnSpc>
            </a:pPr>
            <a:r>
              <a:rPr lang="en-US" sz="2451" dirty="0">
                <a:solidFill>
                  <a:srgbClr val="FFFFFF"/>
                </a:solidFill>
                <a:latin typeface="Poppins"/>
              </a:rPr>
              <a:t>If k is equal to 1, return the individual elements of the list n as combinations.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592740" y="6356572"/>
            <a:ext cx="3993657" cy="3006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1751">
                <a:solidFill>
                  <a:srgbClr val="FFFFFF"/>
                </a:solidFill>
                <a:latin typeface="Poppins"/>
              </a:rPr>
              <a:t>For each element in the list n:</a:t>
            </a:r>
          </a:p>
          <a:p>
            <a:pPr algn="ctr">
              <a:lnSpc>
                <a:spcPts val="2675"/>
              </a:lnSpc>
            </a:pPr>
            <a:r>
              <a:rPr lang="en-US" sz="1651">
                <a:solidFill>
                  <a:srgbClr val="FFFFFF"/>
                </a:solidFill>
                <a:latin typeface="Poppins"/>
              </a:rPr>
              <a:t>Select the current element as the "head."</a:t>
            </a:r>
          </a:p>
          <a:p>
            <a:pPr algn="ctr">
              <a:lnSpc>
                <a:spcPts val="3161"/>
              </a:lnSpc>
            </a:pPr>
            <a:r>
              <a:rPr lang="en-US" sz="1951">
                <a:solidFill>
                  <a:srgbClr val="FFFFFF"/>
                </a:solidFill>
                <a:latin typeface="Poppins"/>
              </a:rPr>
              <a:t>Recursively generate combinations for the remaining elements as the "tail" by calling the combinations function with a reduced k and the next index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414946" y="5770435"/>
            <a:ext cx="3845856" cy="428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151" dirty="0">
                <a:solidFill>
                  <a:srgbClr val="5CE5F8"/>
                </a:solidFill>
                <a:latin typeface="Poppins Bold"/>
              </a:rPr>
              <a:t>Combining head and tails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156027" y="5770435"/>
            <a:ext cx="3845856" cy="428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151" dirty="0">
                <a:solidFill>
                  <a:srgbClr val="5CE5F8"/>
                </a:solidFill>
                <a:latin typeface="Poppins Bold"/>
              </a:rPr>
              <a:t>Results</a:t>
            </a:r>
          </a:p>
        </p:txBody>
      </p:sp>
      <p:sp>
        <p:nvSpPr>
          <p:cNvPr id="25" name="Freeform 2"/>
          <p:cNvSpPr/>
          <p:nvPr/>
        </p:nvSpPr>
        <p:spPr>
          <a:xfrm>
            <a:off x="-440504" y="746393"/>
            <a:ext cx="5726139" cy="2500874"/>
          </a:xfrm>
          <a:custGeom>
            <a:avLst/>
            <a:gdLst/>
            <a:ahLst/>
            <a:cxnLst/>
            <a:rect l="l" t="t" r="r" b="b"/>
            <a:pathLst>
              <a:path w="5726139" h="2500874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50"/>
                            </p:stCondLst>
                            <p:childTnLst>
                              <p:par>
                                <p:cTn id="12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3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4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7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50"/>
                            </p:stCondLst>
                            <p:childTnLst>
                              <p:par>
                                <p:cTn id="19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450"/>
                            </p:stCondLst>
                            <p:childTnLst>
                              <p:par>
                                <p:cTn id="26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740066" y="-360334"/>
            <a:ext cx="4817598" cy="4184142"/>
          </a:xfrm>
          <a:custGeom>
            <a:avLst/>
            <a:gdLst/>
            <a:ahLst/>
            <a:cxnLst/>
            <a:rect l="l" t="t" r="r" b="b"/>
            <a:pathLst>
              <a:path w="4817598" h="4184142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914841" y="-1784862"/>
            <a:ext cx="5101092" cy="4365182"/>
          </a:xfrm>
          <a:custGeom>
            <a:avLst/>
            <a:gdLst/>
            <a:ahLst/>
            <a:cxnLst/>
            <a:rect l="l" t="t" r="r" b="b"/>
            <a:pathLst>
              <a:path w="5101092" h="436518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601849" y="7100342"/>
            <a:ext cx="11495135" cy="4845199"/>
          </a:xfrm>
          <a:custGeom>
            <a:avLst/>
            <a:gdLst/>
            <a:ahLst/>
            <a:cxnLst/>
            <a:rect l="l" t="t" r="r" b="b"/>
            <a:pathLst>
              <a:path w="11495135" h="4845199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72226">
            <a:off x="-769537" y="6074699"/>
            <a:ext cx="2810484" cy="6367201"/>
          </a:xfrm>
          <a:custGeom>
            <a:avLst/>
            <a:gdLst/>
            <a:ahLst/>
            <a:cxnLst/>
            <a:rect l="l" t="t" r="r" b="b"/>
            <a:pathLst>
              <a:path w="2810484" h="6367201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550070" y="8083742"/>
            <a:ext cx="1418460" cy="1695370"/>
          </a:xfrm>
          <a:custGeom>
            <a:avLst/>
            <a:gdLst/>
            <a:ahLst/>
            <a:cxnLst/>
            <a:rect l="l" t="t" r="r" b="b"/>
            <a:pathLst>
              <a:path w="1418460" h="1695370">
                <a:moveTo>
                  <a:pt x="0" y="0"/>
                </a:moveTo>
                <a:lnTo>
                  <a:pt x="1418460" y="0"/>
                </a:lnTo>
                <a:lnTo>
                  <a:pt x="141846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950086" y="631289"/>
            <a:ext cx="1222079" cy="1695370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642986" y="1495425"/>
            <a:ext cx="7678893" cy="1117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90"/>
              </a:lnSpc>
              <a:spcBef>
                <a:spcPct val="0"/>
              </a:spcBef>
            </a:pPr>
            <a:r>
              <a:rPr lang="en-US" sz="10403" dirty="0">
                <a:solidFill>
                  <a:srgbClr val="6866E1"/>
                </a:solidFill>
                <a:latin typeface="Computer Says No"/>
              </a:rPr>
              <a:t>ANALYSIS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73839" y="2721357"/>
            <a:ext cx="13740323" cy="7057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76691" lvl="1" indent="-438346">
              <a:lnSpc>
                <a:spcPts val="5684"/>
              </a:lnSpc>
              <a:buFont typeface="Arial"/>
              <a:buChar char="•"/>
            </a:pPr>
            <a:r>
              <a:rPr lang="en-US" sz="4060" dirty="0">
                <a:solidFill>
                  <a:srgbClr val="FFFFFF"/>
                </a:solidFill>
                <a:latin typeface="Poppins Light"/>
              </a:rPr>
              <a:t>Certainly, let's break down the steps mathematically:</a:t>
            </a:r>
          </a:p>
          <a:p>
            <a:pPr marL="876691" lvl="1" indent="-438346">
              <a:lnSpc>
                <a:spcPts val="5684"/>
              </a:lnSpc>
              <a:buFont typeface="Arial"/>
              <a:buChar char="•"/>
            </a:pPr>
            <a:r>
              <a:rPr lang="en-US" sz="4060" dirty="0">
                <a:solidFill>
                  <a:srgbClr val="FFFFFF"/>
                </a:solidFill>
                <a:latin typeface="Poppins Light"/>
              </a:rPr>
              <a:t>f(1) = 2 (two choices at the first level)</a:t>
            </a:r>
          </a:p>
          <a:p>
            <a:pPr marL="876691" lvl="1" indent="-438346">
              <a:lnSpc>
                <a:spcPts val="5684"/>
              </a:lnSpc>
              <a:buFont typeface="Arial"/>
              <a:buChar char="•"/>
            </a:pPr>
            <a:r>
              <a:rPr lang="en-US" sz="4060" dirty="0">
                <a:solidFill>
                  <a:srgbClr val="FFFFFF"/>
                </a:solidFill>
                <a:latin typeface="Poppins Light"/>
              </a:rPr>
              <a:t> f(2) = 2 *2(2^2) (four choices at the second level)</a:t>
            </a:r>
          </a:p>
          <a:p>
            <a:pPr marL="876691" lvl="1" indent="-438346">
              <a:lnSpc>
                <a:spcPts val="5684"/>
              </a:lnSpc>
              <a:buFont typeface="Arial"/>
              <a:buChar char="•"/>
            </a:pPr>
            <a:r>
              <a:rPr lang="en-US" sz="4060" dirty="0">
                <a:solidFill>
                  <a:srgbClr val="FFFFFF"/>
                </a:solidFill>
                <a:latin typeface="Poppins Light"/>
              </a:rPr>
              <a:t> f(3) = 2 *2*2 = 2^3 (eight choices at the third level)</a:t>
            </a:r>
          </a:p>
          <a:p>
            <a:pPr marL="876691" lvl="1" indent="-438346">
              <a:lnSpc>
                <a:spcPts val="5684"/>
              </a:lnSpc>
              <a:buFont typeface="Arial"/>
              <a:buChar char="•"/>
            </a:pPr>
            <a:r>
              <a:rPr lang="en-US" sz="4060" dirty="0">
                <a:solidFill>
                  <a:srgbClr val="FFFFFF"/>
                </a:solidFill>
                <a:latin typeface="Poppins Light"/>
              </a:rPr>
              <a:t> f(n)= 2^n (where n is the level of recursion)</a:t>
            </a:r>
          </a:p>
          <a:p>
            <a:pPr marL="876691" lvl="1" indent="-438346">
              <a:lnSpc>
                <a:spcPts val="5684"/>
              </a:lnSpc>
              <a:buFont typeface="Arial"/>
              <a:buChar char="•"/>
            </a:pPr>
            <a:r>
              <a:rPr lang="en-US" sz="4060" dirty="0">
                <a:solidFill>
                  <a:srgbClr val="FFFFFF"/>
                </a:solidFill>
                <a:latin typeface="Poppins Light"/>
              </a:rPr>
              <a:t>Time Complexity:</a:t>
            </a:r>
          </a:p>
          <a:p>
            <a:pPr marL="876691" lvl="1" indent="-438346">
              <a:lnSpc>
                <a:spcPts val="5684"/>
              </a:lnSpc>
              <a:buFont typeface="Arial"/>
              <a:buChar char="•"/>
            </a:pPr>
            <a:r>
              <a:rPr lang="en-US" sz="4060" dirty="0">
                <a:solidFill>
                  <a:srgbClr val="FFFFFF"/>
                </a:solidFill>
                <a:latin typeface="Poppins Light"/>
              </a:rPr>
              <a:t>O(2^n)</a:t>
            </a:r>
          </a:p>
          <a:p>
            <a:pPr>
              <a:lnSpc>
                <a:spcPts val="4844"/>
              </a:lnSpc>
            </a:pPr>
            <a:endParaRPr lang="en-US" sz="4060" dirty="0">
              <a:solidFill>
                <a:srgbClr val="FFFFFF"/>
              </a:solidFill>
              <a:latin typeface="Poppins Light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576678" y="61722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268070" y="-2818506"/>
            <a:ext cx="4825046" cy="4219769"/>
          </a:xfrm>
          <a:custGeom>
            <a:avLst/>
            <a:gdLst/>
            <a:ahLst/>
            <a:cxnLst/>
            <a:rect l="l" t="t" r="r" b="b"/>
            <a:pathLst>
              <a:path w="4825046" h="4219769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61481" y="-41148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-1246220" y="9571878"/>
            <a:ext cx="6926813" cy="485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2714">
                <a:solidFill>
                  <a:srgbClr val="FFFFFF"/>
                </a:solidFill>
                <a:latin typeface="Poppins"/>
              </a:rPr>
              <a:t> Nada Mostafa</a:t>
            </a:r>
          </a:p>
        </p:txBody>
      </p:sp>
      <p:sp>
        <p:nvSpPr>
          <p:cNvPr id="7" name="Freeform 7"/>
          <p:cNvSpPr/>
          <p:nvPr/>
        </p:nvSpPr>
        <p:spPr>
          <a:xfrm>
            <a:off x="-391635" y="1333816"/>
            <a:ext cx="3948234" cy="1724379"/>
          </a:xfrm>
          <a:custGeom>
            <a:avLst/>
            <a:gdLst/>
            <a:ahLst/>
            <a:cxnLst/>
            <a:rect l="l" t="t" r="r" b="b"/>
            <a:pathLst>
              <a:path w="3948234" h="1724379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601689" y="8426785"/>
            <a:ext cx="4729467" cy="4047169"/>
          </a:xfrm>
          <a:custGeom>
            <a:avLst/>
            <a:gdLst/>
            <a:ahLst/>
            <a:cxnLst/>
            <a:rect l="l" t="t" r="r" b="b"/>
            <a:pathLst>
              <a:path w="4729467" h="4047169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66580" y="5686425"/>
            <a:ext cx="9628027" cy="1277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20000" dirty="0" smtClean="0">
                <a:solidFill>
                  <a:srgbClr val="6866E1"/>
                </a:solidFill>
                <a:latin typeface="Computer Says No"/>
              </a:rPr>
              <a:t>Thank you!</a:t>
            </a:r>
            <a:endParaRPr lang="en-US" sz="20000" dirty="0">
              <a:solidFill>
                <a:srgbClr val="6866E1"/>
              </a:solidFill>
              <a:latin typeface="Computer Says No"/>
            </a:endParaRPr>
          </a:p>
        </p:txBody>
      </p:sp>
      <p:sp>
        <p:nvSpPr>
          <p:cNvPr id="11" name="Freeform 11"/>
          <p:cNvSpPr/>
          <p:nvPr/>
        </p:nvSpPr>
        <p:spPr>
          <a:xfrm flipH="1">
            <a:off x="9992168" y="1795880"/>
            <a:ext cx="8078630" cy="11840963"/>
          </a:xfrm>
          <a:custGeom>
            <a:avLst/>
            <a:gdLst/>
            <a:ahLst/>
            <a:cxnLst/>
            <a:rect l="l" t="t" r="r" b="b"/>
            <a:pathLst>
              <a:path w="8078630" h="11840963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1331587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 0.033 0.027 0.06 0.06 0.06 C 0.099 0.06 0.113 0.03 0.119 0.012 L 0.125 -0.012 C 0.131 -0.03 0.146 -0.06 0.19 -0.06 C 0.218 -0.06 0.25 -0.033 0.25 0 C 0.25 0.033 0.218 0.06 0.19 0.06 C 0.146 0.06 0.131 0.03 0.125 0.012 L 0.119 -0.012 C 0.113 -0.03 0.099 -0.06 0.06 -0.06 C 0.027 -0.06 0 -0.033 0 0 Z" pathEditMode="relative" ptsTypes="">
                                      <p:cBhvr>
                                        <p:cTn id="6" dur="2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300</Words>
  <Application>Microsoft Office PowerPoint</Application>
  <PresentationFormat>Custom</PresentationFormat>
  <Paragraphs>46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Computer Says No</vt:lpstr>
      <vt:lpstr>Poppins Bold</vt:lpstr>
      <vt:lpstr>Calibri</vt:lpstr>
      <vt:lpstr>Poppins</vt:lpstr>
      <vt:lpstr>Poppins Medium</vt:lpstr>
      <vt:lpstr>Arial</vt:lpstr>
      <vt:lpstr>Poppins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and design of algorithm</dc:title>
  <cp:lastModifiedBy>Private</cp:lastModifiedBy>
  <cp:revision>7</cp:revision>
  <dcterms:created xsi:type="dcterms:W3CDTF">2006-08-16T00:00:00Z</dcterms:created>
  <dcterms:modified xsi:type="dcterms:W3CDTF">2023-12-30T15:43:20Z</dcterms:modified>
  <dc:identifier>DAF4dWr6OmE</dc:identifier>
</cp:coreProperties>
</file>